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8" r:id="rId2"/>
    <p:sldId id="259" r:id="rId3"/>
    <p:sldId id="282" r:id="rId4"/>
    <p:sldId id="283" r:id="rId5"/>
    <p:sldId id="262" r:id="rId6"/>
    <p:sldId id="263" r:id="rId7"/>
    <p:sldId id="284" r:id="rId8"/>
    <p:sldId id="278" r:id="rId9"/>
    <p:sldId id="279" r:id="rId10"/>
    <p:sldId id="272" r:id="rId11"/>
    <p:sldId id="288" r:id="rId12"/>
    <p:sldId id="299" r:id="rId13"/>
    <p:sldId id="300" r:id="rId14"/>
    <p:sldId id="285" r:id="rId15"/>
    <p:sldId id="286" r:id="rId16"/>
    <p:sldId id="290" r:id="rId17"/>
    <p:sldId id="289" r:id="rId18"/>
    <p:sldId id="291" r:id="rId19"/>
    <p:sldId id="293" r:id="rId20"/>
    <p:sldId id="294" r:id="rId21"/>
    <p:sldId id="295" r:id="rId22"/>
    <p:sldId id="266" r:id="rId23"/>
    <p:sldId id="267" r:id="rId24"/>
    <p:sldId id="296" r:id="rId25"/>
    <p:sldId id="297" r:id="rId26"/>
    <p:sldId id="298" r:id="rId27"/>
    <p:sldId id="273" r:id="rId28"/>
    <p:sldId id="274" r:id="rId29"/>
    <p:sldId id="257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9" autoAdjust="0"/>
    <p:restoredTop sz="86233" autoAdjust="0"/>
  </p:normalViewPr>
  <p:slideViewPr>
    <p:cSldViewPr snapToGrid="0">
      <p:cViewPr varScale="1">
        <p:scale>
          <a:sx n="102" d="100"/>
          <a:sy n="102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EB656-365F-439D-8D54-3530D17D4D27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CCCA9-9CA5-4BF9-AA85-E945920C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27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D8EC07-4EEC-495A-9205-E248FEEFEE49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6CD6AE-30FA-49FF-ABB3-7191C5809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60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CD6AE-30FA-49FF-ABB3-7191C58098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00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January and February of 2017, Buncombe</a:t>
            </a:r>
            <a:r>
              <a:rPr lang="en-US" baseline="0" dirty="0" smtClean="0"/>
              <a:t> County EMS and County Emergency Transport Agencies reported 151 opioid related responses, 20 deceased patients, with 101 instances of </a:t>
            </a:r>
            <a:r>
              <a:rPr lang="en-US" baseline="0" dirty="0" err="1" smtClean="0"/>
              <a:t>narcan</a:t>
            </a:r>
            <a:r>
              <a:rPr lang="en-US" baseline="0" dirty="0" smtClean="0"/>
              <a:t> administration by either EMS or bystanders.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CD6AE-30FA-49FF-ABB3-7191C58098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77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January and February of 2017, Buncombe</a:t>
            </a:r>
            <a:r>
              <a:rPr lang="en-US" baseline="0" dirty="0" smtClean="0"/>
              <a:t> County EMS and County Emergency Transport Agencies reported 151 opioid related responses, 20 deceased patients, with 101 instances of </a:t>
            </a:r>
            <a:r>
              <a:rPr lang="en-US" baseline="0" dirty="0" err="1" smtClean="0"/>
              <a:t>narcan</a:t>
            </a:r>
            <a:r>
              <a:rPr lang="en-US" baseline="0" dirty="0" smtClean="0"/>
              <a:t> administration by either EMS or bystanders.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Mission ED </a:t>
            </a:r>
            <a:r>
              <a:rPr lang="en-US" baseline="0" dirty="0" err="1" smtClean="0"/>
              <a:t>narcan</a:t>
            </a:r>
            <a:r>
              <a:rPr lang="en-US" baseline="0" dirty="0" smtClean="0"/>
              <a:t> usage for opioid poisoning cases increased 74% between 2015 and 2016 (39 to 68)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CD6AE-30FA-49FF-ABB3-7191C58098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81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94% White, 4%</a:t>
            </a:r>
            <a:r>
              <a:rPr lang="en-US" baseline="0" dirty="0" smtClean="0"/>
              <a:t> African American, 2% 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CD6AE-30FA-49FF-ABB3-7191C58098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55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CD6AE-30FA-49FF-ABB3-7191C58098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72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CD6AE-30FA-49FF-ABB3-7191C58098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43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we have  Buncombe #s?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CD6AE-30FA-49FF-ABB3-7191C58098B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00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CD6AE-30FA-49FF-ABB3-7191C58098B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78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Equivalent of 15 caseloads</a:t>
            </a:r>
            <a:r>
              <a:rPr lang="en-US" baseline="0" dirty="0" smtClean="0"/>
              <a:t> for CPS Investigators under state standards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CD6AE-30FA-49FF-ABB3-7191C58098B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03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CD6AE-30FA-49FF-ABB3-7191C58098B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84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dirty="0" smtClean="0"/>
              <a:t>Primary Prevention: </a:t>
            </a:r>
          </a:p>
          <a:p>
            <a:pPr lvl="1"/>
            <a:r>
              <a:rPr lang="en-US" dirty="0" smtClean="0"/>
              <a:t>School programming and education</a:t>
            </a:r>
          </a:p>
          <a:p>
            <a:pPr lvl="1"/>
            <a:r>
              <a:rPr lang="en-US" dirty="0" smtClean="0"/>
              <a:t>Preconception Counseling</a:t>
            </a:r>
          </a:p>
          <a:p>
            <a:pPr lvl="1"/>
            <a:r>
              <a:rPr lang="en-US" dirty="0" smtClean="0"/>
              <a:t>Primary Care Medical Home</a:t>
            </a:r>
          </a:p>
          <a:p>
            <a:pPr lvl="1"/>
            <a:r>
              <a:rPr lang="en-US" dirty="0" smtClean="0"/>
              <a:t>MAHEC Health</a:t>
            </a:r>
            <a:r>
              <a:rPr lang="en-US" baseline="0" dirty="0" smtClean="0"/>
              <a:t> Education &amp; Promotion</a:t>
            </a:r>
            <a:endParaRPr lang="en-US" dirty="0" smtClean="0"/>
          </a:p>
          <a:p>
            <a:r>
              <a:rPr lang="en-US" dirty="0" smtClean="0"/>
              <a:t>Early Detection/Intervention</a:t>
            </a:r>
          </a:p>
          <a:p>
            <a:pPr lvl="1"/>
            <a:r>
              <a:rPr lang="en-US" dirty="0" smtClean="0"/>
              <a:t>Promoting routine screening in primary care settings through physician engagement and education (Mission and MHP)</a:t>
            </a:r>
          </a:p>
          <a:p>
            <a:pPr lvl="1"/>
            <a:r>
              <a:rPr lang="en-US" dirty="0" smtClean="0"/>
              <a:t>Ourselves/Our Babies/Our Future (HHS) – HHS</a:t>
            </a:r>
            <a:r>
              <a:rPr lang="en-US" baseline="0" dirty="0" smtClean="0"/>
              <a:t> program for comprehensive intervention across Agency</a:t>
            </a:r>
          </a:p>
          <a:p>
            <a:pPr lvl="1"/>
            <a:r>
              <a:rPr lang="en-US" baseline="0" dirty="0" smtClean="0"/>
              <a:t>Safety Net Provider Meetings sponsored by HHS</a:t>
            </a:r>
            <a:endParaRPr lang="en-US" dirty="0" smtClean="0"/>
          </a:p>
          <a:p>
            <a:pPr lvl="1"/>
            <a:r>
              <a:rPr lang="en-US" dirty="0" smtClean="0"/>
              <a:t>Nurse Family Partnership (HHS)</a:t>
            </a:r>
          </a:p>
          <a:p>
            <a:pPr lvl="1"/>
            <a:r>
              <a:rPr lang="en-US" dirty="0" smtClean="0"/>
              <a:t>Support for Substance </a:t>
            </a:r>
            <a:r>
              <a:rPr lang="en-US" u="sng" dirty="0" smtClean="0"/>
              <a:t>Misuse</a:t>
            </a:r>
            <a:r>
              <a:rPr lang="en-US" dirty="0" smtClean="0"/>
              <a:t> interventions in primary care setting (Mission/</a:t>
            </a:r>
            <a:r>
              <a:rPr lang="en-US" dirty="0" err="1" smtClean="0"/>
              <a:t>Vaya</a:t>
            </a:r>
            <a:r>
              <a:rPr lang="en-US" dirty="0" smtClean="0"/>
              <a:t>/CCWNC)</a:t>
            </a:r>
          </a:p>
          <a:p>
            <a:pPr lvl="1"/>
            <a:r>
              <a:rPr lang="en-US" dirty="0" smtClean="0"/>
              <a:t>Jail </a:t>
            </a:r>
            <a:r>
              <a:rPr lang="en-US" smtClean="0"/>
              <a:t>Diversion Efforts/Pre-Trial Services</a:t>
            </a:r>
            <a:endParaRPr lang="en-US" dirty="0" smtClean="0"/>
          </a:p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MAHEC High Risk Obstetrics Clinic collaboration</a:t>
            </a:r>
          </a:p>
          <a:p>
            <a:pPr lvl="1"/>
            <a:r>
              <a:rPr lang="en-US" dirty="0" smtClean="0"/>
              <a:t>Buprenorphine Training for providers (MAHEC)</a:t>
            </a:r>
          </a:p>
          <a:p>
            <a:pPr lvl="1"/>
            <a:r>
              <a:rPr lang="en-US" dirty="0" smtClean="0"/>
              <a:t>Neonatal Abstinence Syndrome Program (Mission)</a:t>
            </a:r>
          </a:p>
          <a:p>
            <a:pPr lvl="1"/>
            <a:r>
              <a:rPr lang="en-US" dirty="0" smtClean="0"/>
              <a:t>Neil Dobbins and ADATC (County/</a:t>
            </a:r>
            <a:r>
              <a:rPr lang="en-US" dirty="0" err="1" smtClean="0"/>
              <a:t>Vaya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C3356</a:t>
            </a:r>
          </a:p>
          <a:p>
            <a:pPr lvl="1"/>
            <a:r>
              <a:rPr lang="en-US" dirty="0" smtClean="0"/>
              <a:t>Default:  Jail and Inpatient Hospitalization</a:t>
            </a:r>
          </a:p>
          <a:p>
            <a:r>
              <a:rPr lang="en-US" dirty="0" smtClean="0"/>
              <a:t>Recovery Support Services</a:t>
            </a:r>
          </a:p>
          <a:p>
            <a:pPr lvl="1"/>
            <a:r>
              <a:rPr lang="en-US" dirty="0" smtClean="0"/>
              <a:t>Diversion/Reentry Programs (HHS)</a:t>
            </a:r>
          </a:p>
          <a:p>
            <a:pPr lvl="1"/>
            <a:r>
              <a:rPr lang="en-US" dirty="0" smtClean="0"/>
              <a:t>Housing supports (County/</a:t>
            </a:r>
            <a:r>
              <a:rPr lang="en-US" dirty="0" err="1" smtClean="0"/>
              <a:t>Vaya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Peer Living Room</a:t>
            </a:r>
          </a:p>
          <a:p>
            <a:r>
              <a:rPr lang="en-US" dirty="0" smtClean="0"/>
              <a:t>System Design and Collaboration</a:t>
            </a:r>
          </a:p>
          <a:p>
            <a:pPr lvl="1"/>
            <a:r>
              <a:rPr lang="en-US" dirty="0" smtClean="0"/>
              <a:t>Regional Steering Committee (</a:t>
            </a:r>
            <a:r>
              <a:rPr lang="en-US" dirty="0" err="1" smtClean="0"/>
              <a:t>Vaya</a:t>
            </a:r>
            <a:r>
              <a:rPr lang="en-US" dirty="0" smtClean="0"/>
              <a:t> et. al.)</a:t>
            </a:r>
          </a:p>
          <a:p>
            <a:pPr lvl="1"/>
            <a:r>
              <a:rPr lang="en-US" dirty="0" smtClean="0"/>
              <a:t>Prenatal and Perinatal Substance Abuse system of care (</a:t>
            </a:r>
            <a:r>
              <a:rPr lang="en-US" dirty="0" err="1" smtClean="0"/>
              <a:t>Vaya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Safety Net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r>
              <a:rPr lang="en-US" dirty="0" smtClean="0"/>
              <a:t>Enhancing</a:t>
            </a:r>
            <a:r>
              <a:rPr lang="en-US" baseline="0" dirty="0" smtClean="0"/>
              <a:t> Health:  Primary Care/FQHC support/High Risk Case Management with MHP</a:t>
            </a:r>
          </a:p>
          <a:p>
            <a:r>
              <a:rPr lang="en-US" baseline="0" dirty="0" smtClean="0"/>
              <a:t>Primary Prevention:  Health Education/Promotion – MAHEC contract for Education/School Nurse Education</a:t>
            </a:r>
          </a:p>
          <a:p>
            <a:r>
              <a:rPr lang="en-US" baseline="0" dirty="0" smtClean="0"/>
              <a:t>Early Intervention:  Jail Diversion Efforts/Pre-Trial Services/Child Welfare Prevention Services</a:t>
            </a:r>
          </a:p>
          <a:p>
            <a:r>
              <a:rPr lang="en-US" baseline="0" dirty="0" smtClean="0"/>
              <a:t>Treatment:  Hospital Inpatient/Linkage to C3356/</a:t>
            </a:r>
            <a:r>
              <a:rPr lang="en-US" baseline="0" dirty="0" err="1" smtClean="0"/>
              <a:t>Narcan</a:t>
            </a:r>
            <a:r>
              <a:rPr lang="en-US" baseline="0" dirty="0" smtClean="0"/>
              <a:t>/ADATC/</a:t>
            </a:r>
            <a:r>
              <a:rPr lang="en-US" baseline="0" dirty="0" err="1" smtClean="0"/>
              <a:t>Vaya</a:t>
            </a:r>
            <a:r>
              <a:rPr lang="en-US" baseline="0" dirty="0" smtClean="0"/>
              <a:t> Linkage</a:t>
            </a:r>
          </a:p>
          <a:p>
            <a:r>
              <a:rPr lang="en-US" baseline="0" dirty="0" smtClean="0"/>
              <a:t>Recovery Support:  Case Management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CD6AE-30FA-49FF-ABB3-7191C58098B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Panel:</a:t>
            </a:r>
          </a:p>
          <a:p>
            <a:endParaRPr lang="en-US" dirty="0" smtClean="0"/>
          </a:p>
          <a:p>
            <a:r>
              <a:rPr lang="en-US" dirty="0" smtClean="0"/>
              <a:t>Tammy</a:t>
            </a:r>
            <a:r>
              <a:rPr lang="en-US" baseline="0" dirty="0" smtClean="0"/>
              <a:t> Shook, Buncombe County Social Work Division Director</a:t>
            </a:r>
          </a:p>
          <a:p>
            <a:r>
              <a:rPr lang="en-US" baseline="0" dirty="0" smtClean="0"/>
              <a:t>Dr. Craig Martin, Chief Medical Officer for </a:t>
            </a:r>
            <a:r>
              <a:rPr lang="en-US" baseline="0" dirty="0" err="1" smtClean="0"/>
              <a:t>Vaya</a:t>
            </a:r>
            <a:r>
              <a:rPr lang="en-US" baseline="0" dirty="0" smtClean="0"/>
              <a:t> Health</a:t>
            </a:r>
          </a:p>
          <a:p>
            <a:r>
              <a:rPr lang="en-US" baseline="0" dirty="0" smtClean="0"/>
              <a:t>Dr. Jim </a:t>
            </a:r>
            <a:r>
              <a:rPr lang="en-US" baseline="0" dirty="0" err="1" smtClean="0"/>
              <a:t>Hartye</a:t>
            </a:r>
            <a:r>
              <a:rPr lang="en-US" baseline="0" dirty="0" smtClean="0"/>
              <a:t>, Mission Health</a:t>
            </a:r>
          </a:p>
          <a:p>
            <a:r>
              <a:rPr lang="en-US" baseline="0" dirty="0" smtClean="0"/>
              <a:t>Sonya </a:t>
            </a:r>
            <a:r>
              <a:rPr lang="en-US" baseline="0" dirty="0" err="1" smtClean="0"/>
              <a:t>Greck</a:t>
            </a:r>
            <a:r>
              <a:rPr lang="en-US" baseline="0" dirty="0" smtClean="0"/>
              <a:t>, Mission Health</a:t>
            </a:r>
          </a:p>
          <a:p>
            <a:r>
              <a:rPr lang="en-US" baseline="0" dirty="0" smtClean="0"/>
              <a:t>Dr. Courtenay Wilson, MAHEC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CD6AE-30FA-49FF-ABB3-7191C58098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018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CD6AE-30FA-49FF-ABB3-7191C58098B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202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CD6AE-30FA-49FF-ABB3-7191C58098B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89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CD6AE-30FA-49FF-ABB3-7191C58098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38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2015 Numbers</a:t>
            </a:r>
          </a:p>
          <a:p>
            <a:endParaRPr lang="en-US" dirty="0" smtClean="0"/>
          </a:p>
          <a:p>
            <a:r>
              <a:rPr lang="en-US" dirty="0" smtClean="0"/>
              <a:t>Macon County has the highest numbers:  1.051 Rx</a:t>
            </a:r>
            <a:r>
              <a:rPr lang="en-US" baseline="0" dirty="0" smtClean="0"/>
              <a:t> per resident with population of 34,201. 257.8 pills per person.  Orange County has lowest numbers: .5 Rx per resident with population of 141,354 and 32.3 pills/resident.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are 2015 numbers.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Surrounding Counties:</a:t>
            </a:r>
          </a:p>
          <a:p>
            <a:r>
              <a:rPr lang="en-US" baseline="0" dirty="0" smtClean="0"/>
              <a:t>Henderson #99. 204.4 pills/resident. 1.020 Rx per resident.  Population = 112,655</a:t>
            </a:r>
          </a:p>
          <a:p>
            <a:r>
              <a:rPr lang="en-US" baseline="0" dirty="0" smtClean="0"/>
              <a:t>Rutherford:  #95. 121.9 pills/resident. 1.369 Rx per resident. Population = 66,390</a:t>
            </a:r>
          </a:p>
          <a:p>
            <a:r>
              <a:rPr lang="en-US" baseline="0" dirty="0" smtClean="0"/>
              <a:t>McDowell: #97. 133.7 pills/resident. 1.394 Rx per resident. Population = 44,989</a:t>
            </a:r>
          </a:p>
          <a:p>
            <a:r>
              <a:rPr lang="en-US" baseline="0" dirty="0" smtClean="0"/>
              <a:t>Yancey: #74. 92 pills/resident. 1.320 Rx per resident. Population = 17,587</a:t>
            </a:r>
          </a:p>
          <a:p>
            <a:r>
              <a:rPr lang="en-US" baseline="0" dirty="0" smtClean="0"/>
              <a:t>Madison: #55. 76.4 pills/resident. 1.067 Rx per resident. Population = 21,139</a:t>
            </a:r>
          </a:p>
          <a:p>
            <a:r>
              <a:rPr lang="en-US" baseline="0" dirty="0" smtClean="0"/>
              <a:t>Haywood: #71. 89.9 pills/resident. 1.267 Rx per resident. Population = 59,868</a:t>
            </a:r>
          </a:p>
          <a:p>
            <a:r>
              <a:rPr lang="en-US" baseline="0" dirty="0" smtClean="0"/>
              <a:t>Transylvania: #51. 73.4 pills/resident. 1.021 Rx per resident. Population = 33,211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CD6AE-30FA-49FF-ABB3-7191C58098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76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Macon County has the highest numbers:  1.051 Rx</a:t>
            </a:r>
            <a:r>
              <a:rPr lang="en-US" baseline="0" dirty="0" smtClean="0"/>
              <a:t> per resident with population of 34,201. 257.8 pills per person.  Orange County has lowest numbers: .5 Rx per resident with population of 141,354 and 32.3 pills/resident.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are 2015 numbers.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Surrounding Counties:</a:t>
            </a:r>
          </a:p>
          <a:p>
            <a:r>
              <a:rPr lang="en-US" baseline="0" dirty="0" smtClean="0"/>
              <a:t>Henderson #99. 204.4 pills/resident. 1.020 Rx per resident.  Population = 112,655</a:t>
            </a:r>
          </a:p>
          <a:p>
            <a:r>
              <a:rPr lang="en-US" baseline="0" dirty="0" smtClean="0"/>
              <a:t>Rutherford:  #95. 121.9 pills/resident. 1.369 Rx per resident. Population = 66,390</a:t>
            </a:r>
          </a:p>
          <a:p>
            <a:r>
              <a:rPr lang="en-US" baseline="0" dirty="0" smtClean="0"/>
              <a:t>McDowell: #97. 133.7 pills/resident. 1.394 Rx per resident. Population = 44,989</a:t>
            </a:r>
          </a:p>
          <a:p>
            <a:r>
              <a:rPr lang="en-US" baseline="0" dirty="0" smtClean="0"/>
              <a:t>Yancey: #74. 92 pills/resident. 1.320 Rx per resident. Population = 17,587</a:t>
            </a:r>
          </a:p>
          <a:p>
            <a:r>
              <a:rPr lang="en-US" baseline="0" dirty="0" smtClean="0"/>
              <a:t>Madison: #55. 76.4 pills/resident. 1.067 Rx per resident. Population = 21,139</a:t>
            </a:r>
          </a:p>
          <a:p>
            <a:r>
              <a:rPr lang="en-US" baseline="0" dirty="0" smtClean="0"/>
              <a:t>Haywood: #71. 89.9 pills/resident. 1.267 Rx per resident. Population = 59,868</a:t>
            </a:r>
          </a:p>
          <a:p>
            <a:r>
              <a:rPr lang="en-US" baseline="0" dirty="0" smtClean="0"/>
              <a:t>Transylvania: #51. 73.4 pills/resident. 1.021 Rx per resident. Population = 33,211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CD6AE-30FA-49FF-ABB3-7191C58098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12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 number of pills in the West = 154,152,903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CD6AE-30FA-49FF-ABB3-7191C58098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73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serious charge was a drug offense in pre-trial charge</a:t>
            </a:r>
            <a:r>
              <a:rPr lang="en-US" baseline="0" dirty="0" smtClean="0"/>
              <a:t> </a:t>
            </a:r>
            <a:r>
              <a:rPr lang="en-US" baseline="0" smtClean="0"/>
              <a:t>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CD6AE-30FA-49FF-ABB3-7191C58098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54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Provided by</a:t>
            </a:r>
            <a:r>
              <a:rPr lang="en-US" baseline="0" dirty="0" smtClean="0"/>
              <a:t> jail medical provider (Transform Health)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CD6AE-30FA-49FF-ABB3-7191C58098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33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127% Increase over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CD6AE-30FA-49FF-ABB3-7191C58098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7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E119-EC9E-4D02-B8DD-ADE6BCBB3E86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D1A1-1D2F-4C7A-88C9-D8067AFB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9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E119-EC9E-4D02-B8DD-ADE6BCBB3E86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D1A1-1D2F-4C7A-88C9-D8067AFB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15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E119-EC9E-4D02-B8DD-ADE6BCBB3E86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D1A1-1D2F-4C7A-88C9-D8067AFB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7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E119-EC9E-4D02-B8DD-ADE6BCBB3E86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D1A1-1D2F-4C7A-88C9-D8067AFB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58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E119-EC9E-4D02-B8DD-ADE6BCBB3E86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D1A1-1D2F-4C7A-88C9-D8067AFB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8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E119-EC9E-4D02-B8DD-ADE6BCBB3E86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D1A1-1D2F-4C7A-88C9-D8067AFB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8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E119-EC9E-4D02-B8DD-ADE6BCBB3E86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D1A1-1D2F-4C7A-88C9-D8067AFB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7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E119-EC9E-4D02-B8DD-ADE6BCBB3E86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D1A1-1D2F-4C7A-88C9-D8067AFB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1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E119-EC9E-4D02-B8DD-ADE6BCBB3E86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D1A1-1D2F-4C7A-88C9-D8067AFB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9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E119-EC9E-4D02-B8DD-ADE6BCBB3E86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D1A1-1D2F-4C7A-88C9-D8067AFB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44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E119-EC9E-4D02-B8DD-ADE6BCBB3E86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D1A1-1D2F-4C7A-88C9-D8067AFB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8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1E119-EC9E-4D02-B8DD-ADE6BCBB3E86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DD1A1-1D2F-4C7A-88C9-D8067AFB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2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dhhs.gov/divisions/mhddsas/ncdcu/Prescription-Rates-by-Count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dhhs.gov/divisions/mhddsas/ncdcu/Prescription-Rates-by-Count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>
                <a:alpha val="97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latin typeface="Franklin Gothic Demi Cond" panose="020B0706030402020204" pitchFamily="34" charset="0"/>
              </a:rPr>
              <a:t>Opioid Addiction</a:t>
            </a:r>
            <a:endParaRPr lang="en-US" sz="9600" dirty="0">
              <a:latin typeface="Franklin Gothic Demi Cond" panose="020B07060304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2156362"/>
            <a:ext cx="121920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 smtClean="0"/>
              <a:t>Local Impact</a:t>
            </a:r>
            <a:endParaRPr lang="en-US" sz="9600" dirty="0"/>
          </a:p>
          <a:p>
            <a:pPr marL="0" indent="0" algn="ctr">
              <a:buNone/>
            </a:pPr>
            <a:r>
              <a:rPr lang="en-US" sz="9600" dirty="0" smtClean="0"/>
              <a:t>in a </a:t>
            </a:r>
            <a:br>
              <a:rPr lang="en-US" sz="9600" dirty="0" smtClean="0"/>
            </a:br>
            <a:r>
              <a:rPr lang="en-US" sz="9600" dirty="0" smtClean="0"/>
              <a:t>National Crisis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 rot="20392297">
            <a:off x="905163" y="1416578"/>
            <a:ext cx="1038167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smtClean="0">
                <a:solidFill>
                  <a:schemeClr val="bg1">
                    <a:lumMod val="65000"/>
                  </a:schemeClr>
                </a:solidFill>
              </a:rPr>
              <a:t>UPDATE</a:t>
            </a:r>
            <a:endParaRPr lang="en-US" sz="23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8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98" y="856643"/>
            <a:ext cx="11459182" cy="5328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48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Franklin Gothic Demi Cond" panose="020B0706030402020204" pitchFamily="34" charset="0"/>
              </a:rPr>
              <a:t>EMS Narcan </a:t>
            </a:r>
            <a:r>
              <a:rPr lang="en-US" sz="6600" dirty="0" smtClean="0">
                <a:latin typeface="Franklin Gothic Demi Cond" panose="020B0706030402020204" pitchFamily="34" charset="0"/>
              </a:rPr>
              <a:t>Usage</a:t>
            </a:r>
            <a:endParaRPr lang="en-US" sz="6600" dirty="0">
              <a:latin typeface="Franklin Gothic Demi Cond" panose="020B07060304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6801" y="6372574"/>
            <a:ext cx="3865199" cy="4328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372574"/>
            <a:ext cx="7616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*Patients with Overdose or Substance Abuse as primary/secondary reason for call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9105089" y="28970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2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" y="374637"/>
            <a:ext cx="10698480" cy="5949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6801" y="6372574"/>
            <a:ext cx="3865199" cy="432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642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Franklin Gothic Demi Cond" panose="020B0706030402020204" pitchFamily="34" charset="0"/>
              </a:rPr>
              <a:t>Narcan Administration by Age</a:t>
            </a:r>
            <a:endParaRPr lang="en-US" sz="6600" dirty="0">
              <a:latin typeface="Franklin Gothic Demi Cond" panose="020B07060304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3071" y="18387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9728" y="6372574"/>
            <a:ext cx="572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*Suspected Overdose/Substance Abuse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35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801" y="6372574"/>
            <a:ext cx="3865199" cy="4328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728" y="6372574"/>
            <a:ext cx="572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*Suspected Overdose/Substance Abuse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28" y="786491"/>
            <a:ext cx="10986330" cy="54771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642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Franklin Gothic Demi Cond" panose="020B0706030402020204" pitchFamily="34" charset="0"/>
              </a:rPr>
              <a:t>Narcan Administration by Gender</a:t>
            </a:r>
            <a:endParaRPr lang="en-US" sz="6600" dirty="0">
              <a:latin typeface="Franklin Gothic Demi Cond" panose="020B07060304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08040" y="2085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22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28" y="786492"/>
            <a:ext cx="10543032" cy="5492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6801" y="6372574"/>
            <a:ext cx="3865199" cy="4328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728" y="6372574"/>
            <a:ext cx="572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*Suspected Overdose/Substance Abuse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642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Franklin Gothic Demi Cond" panose="020B0706030402020204" pitchFamily="34" charset="0"/>
              </a:rPr>
              <a:t>Narcan Administration by Race</a:t>
            </a:r>
            <a:endParaRPr lang="en-US" sz="6600" dirty="0">
              <a:latin typeface="Franklin Gothic Demi Cond" panose="020B07060304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96560" y="2085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9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872" y="1385397"/>
            <a:ext cx="8423563" cy="5058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034"/>
            <a:ext cx="10515600" cy="131589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Medicaid Analysis – Females 14 – 44</a:t>
            </a:r>
            <a:br>
              <a:rPr lang="en-US" sz="4800" b="1" dirty="0" smtClean="0"/>
            </a:br>
            <a:r>
              <a:rPr lang="en-US" sz="4800" b="1" dirty="0" smtClean="0"/>
              <a:t>(CCWNC Network)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63274" y="6206836"/>
            <a:ext cx="1838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Women 14 – 44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34640" y="6206836"/>
            <a:ext cx="2081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Chronic Pain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82735" y="5281030"/>
            <a:ext cx="868218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59488" y="5675928"/>
            <a:ext cx="985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1,966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205018" y="3759200"/>
            <a:ext cx="1071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19,272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150765" y="1597843"/>
            <a:ext cx="18842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&gt; 12 narcotic Rx refills in last 12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At least 10 ED visits in last 12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 Cancer indicator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418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47" y="738034"/>
            <a:ext cx="9782318" cy="5874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50765" y="1597843"/>
            <a:ext cx="18842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&gt; 12 narcotic Rx refills in last 12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At least 10 ED visits in last 12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 Cancer indicator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9522691" y="6428509"/>
            <a:ext cx="258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Source: CCWNC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9912"/>
            <a:ext cx="12192000" cy="148216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+mn-lt"/>
              </a:rPr>
              <a:t>Chronic Pain Medicaid Patients by County (Females 14 – 44)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3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kk.horizon-health.org/wp-content/uploads/2015/02/Dollarphotoclub_762627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62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1500" dirty="0" smtClean="0"/>
              <a:t>Education</a:t>
            </a:r>
            <a:endParaRPr lang="en-US" sz="115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7361" y="-243191"/>
            <a:ext cx="12323667" cy="75936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8527" y="0"/>
            <a:ext cx="87159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Provider Education</a:t>
            </a:r>
            <a:endParaRPr lang="en-US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229409" y="1455793"/>
            <a:ext cx="1193421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600" dirty="0" err="1" smtClean="0"/>
              <a:t>Vaya</a:t>
            </a:r>
            <a:endParaRPr lang="en-US" sz="6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600" dirty="0" smtClean="0"/>
              <a:t>MAHEC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600" dirty="0" smtClean="0"/>
              <a:t>Mission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600" dirty="0" smtClean="0"/>
              <a:t>Community Care of Western NC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600" dirty="0" smtClean="0"/>
              <a:t>Western </a:t>
            </a:r>
            <a:r>
              <a:rPr lang="en-US" sz="6600" dirty="0"/>
              <a:t>Carolina Medical </a:t>
            </a:r>
            <a:r>
              <a:rPr lang="en-US" sz="6600" dirty="0" smtClean="0"/>
              <a:t>Society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06787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1500" dirty="0" smtClean="0"/>
              <a:t>Education</a:t>
            </a:r>
            <a:endParaRPr lang="en-US" sz="115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7361" y="-243191"/>
            <a:ext cx="12323667" cy="75936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47361" y="-282104"/>
            <a:ext cx="12323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Community Education</a:t>
            </a:r>
            <a:endParaRPr lang="en-US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128891" y="825745"/>
            <a:ext cx="1193421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School Nurses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Homework Diner with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Harm Reduction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Community Paramedic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Community Pharmacy Collaboration &amp;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err="1"/>
              <a:t>PharmD</a:t>
            </a:r>
            <a:r>
              <a:rPr lang="en-US" sz="4800" dirty="0"/>
              <a:t> students at </a:t>
            </a:r>
            <a:r>
              <a:rPr lang="en-US" sz="4800" dirty="0" smtClean="0"/>
              <a:t>UNC-Asheville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Town Hall </a:t>
            </a:r>
            <a:r>
              <a:rPr lang="en-US" sz="4800" dirty="0" smtClean="0"/>
              <a:t>Forums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7606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longeaton.derbyshire.sch.uk/assets/English%20and%20Media/me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02" y="27375"/>
            <a:ext cx="10937132" cy="68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52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50361" y="65734"/>
            <a:ext cx="889108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NC Death </a:t>
            </a:r>
            <a:r>
              <a:rPr lang="en-US" sz="5400" dirty="0" smtClean="0"/>
              <a:t>Rates</a:t>
            </a:r>
            <a:endParaRPr lang="en-US" sz="5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2130" y="6139460"/>
            <a:ext cx="2078916" cy="6157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93" y="6139460"/>
            <a:ext cx="4925995" cy="5852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7260" y="989064"/>
            <a:ext cx="9104182" cy="5451834"/>
          </a:xfrm>
          <a:prstGeom prst="rect">
            <a:avLst/>
          </a:prstGeom>
        </p:spPr>
      </p:pic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4855368" y="6211669"/>
            <a:ext cx="3364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>
                <a:latin typeface="Calibri" panose="020F0502020204030204" pitchFamily="34" charset="0"/>
              </a:rPr>
              <a:t>*Per </a:t>
            </a:r>
            <a:r>
              <a:rPr lang="en-US" altLang="en-US" sz="900" dirty="0" smtClean="0">
                <a:latin typeface="Calibri" panose="020F0502020204030204" pitchFamily="34" charset="0"/>
              </a:rPr>
              <a:t>100,000, </a:t>
            </a:r>
            <a:r>
              <a:rPr lang="en-US" altLang="en-US" sz="900" dirty="0">
                <a:latin typeface="Calibri" panose="020F0502020204030204" pitchFamily="34" charset="0"/>
              </a:rPr>
              <a:t>age-adjusted to the 2000 U.S. </a:t>
            </a:r>
            <a:r>
              <a:rPr lang="en-US" altLang="en-US" sz="900" dirty="0">
                <a:latin typeface="Calibri" panose="020F0502020204030204" pitchFamily="34" charset="0"/>
              </a:rPr>
              <a:t>Standard Population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>
                <a:latin typeface="Calibri" panose="020F0502020204030204" pitchFamily="34" charset="0"/>
              </a:rPr>
              <a:t>α - Transition from ICD-8 to ICD-9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>
                <a:latin typeface="Calibri" panose="020F0502020204030204" pitchFamily="34" charset="0"/>
              </a:rPr>
              <a:t>β – Transition from ICD-9 to ICD-10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9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7120421" y="1195294"/>
            <a:ext cx="28524" cy="43188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0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Paid Media</a:t>
            </a:r>
          </a:p>
          <a:p>
            <a:r>
              <a:rPr lang="en-US" sz="4000" dirty="0" smtClean="0"/>
              <a:t>In-kind support</a:t>
            </a:r>
          </a:p>
          <a:p>
            <a:r>
              <a:rPr lang="en-US" sz="4000" dirty="0" smtClean="0"/>
              <a:t>Leverage media across the region</a:t>
            </a:r>
          </a:p>
          <a:p>
            <a:r>
              <a:rPr lang="en-US" sz="4000" dirty="0" smtClean="0"/>
              <a:t>Multiple points of access</a:t>
            </a:r>
          </a:p>
          <a:p>
            <a:r>
              <a:rPr lang="en-US" sz="4000" dirty="0" smtClean="0"/>
              <a:t>Link to CDC “Turn the Tide” national campaign</a:t>
            </a:r>
          </a:p>
          <a:p>
            <a:r>
              <a:rPr lang="en-US" sz="4000" dirty="0" smtClean="0"/>
              <a:t>Focus on prevention</a:t>
            </a:r>
          </a:p>
          <a:p>
            <a:r>
              <a:rPr lang="en-US" sz="4000" dirty="0" smtClean="0"/>
              <a:t>Begin now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316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/>
              <a:t>Media Campaign</a:t>
            </a:r>
            <a:endParaRPr lang="en-US" sz="9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5855" y="4866088"/>
            <a:ext cx="3168730" cy="198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5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tatic01.nyt.com/images/2014/04/15/science/15OPIO/15OPIO-videoSixteenByNine1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5485" cy="692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7018" y="0"/>
            <a:ext cx="71397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chemeClr val="bg1"/>
                </a:solidFill>
              </a:rPr>
              <a:t>Withdrawal</a:t>
            </a:r>
            <a:endParaRPr lang="en-US" sz="115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06509" y="4995952"/>
            <a:ext cx="39854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500" dirty="0" smtClean="0">
                <a:solidFill>
                  <a:schemeClr val="bg1"/>
                </a:solidFill>
              </a:rPr>
              <a:t>Crisis</a:t>
            </a:r>
            <a:endParaRPr lang="en-US" sz="1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8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ogo 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29"/>
          <a:stretch/>
        </p:blipFill>
        <p:spPr bwMode="auto">
          <a:xfrm>
            <a:off x="9921783" y="6204485"/>
            <a:ext cx="2078970" cy="61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+mn-lt"/>
              </a:rPr>
              <a:t>Hospitalization Associated with Drug Withdrawal in Newborns</a:t>
            </a:r>
            <a:endParaRPr lang="en-US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814" y="1194893"/>
            <a:ext cx="8613550" cy="5175991"/>
          </a:xfrm>
          <a:prstGeom prst="rect">
            <a:avLst/>
          </a:prstGeom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27000" y="6304002"/>
            <a:ext cx="390005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Calibri" pitchFamily="34" charset="0"/>
              </a:rPr>
              <a:t>Source: N.C. State Center for Health Statistics, 2004-2013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Calibri" pitchFamily="34" charset="0"/>
              </a:rPr>
              <a:t>Analysis: Injury Epidemiology and Surveillance Unit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dirty="0">
              <a:latin typeface="Calibri" pitchFamily="34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852763" y="1670626"/>
            <a:ext cx="480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Calibri" pitchFamily="34" charset="0"/>
              </a:rPr>
              <a:t>604% increase from 2004 to 2013</a:t>
            </a:r>
          </a:p>
        </p:txBody>
      </p:sp>
      <p:cxnSp>
        <p:nvCxnSpPr>
          <p:cNvPr id="8" name="Straight Arrow Connector 2"/>
          <p:cNvCxnSpPr>
            <a:cxnSpLocks noChangeShapeType="1"/>
          </p:cNvCxnSpPr>
          <p:nvPr/>
        </p:nvCxnSpPr>
        <p:spPr bwMode="auto">
          <a:xfrm flipV="1">
            <a:off x="3367832" y="1845764"/>
            <a:ext cx="5253135" cy="2696548"/>
          </a:xfrm>
          <a:prstGeom prst="straightConnector1">
            <a:avLst/>
          </a:prstGeom>
          <a:noFill/>
          <a:ln w="57150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93302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latin typeface="Franklin Gothic Demi Cond" panose="020B0706030402020204" pitchFamily="34" charset="0"/>
              </a:rPr>
              <a:t>Local Impact</a:t>
            </a:r>
            <a:endParaRPr lang="en-US" sz="7200" dirty="0">
              <a:latin typeface="Franklin Gothic Demi Cond" panose="020B07060304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49376"/>
            <a:ext cx="8142051" cy="411134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399 babies delivered at Mission Hospital with a positive toxicology</a:t>
            </a:r>
          </a:p>
          <a:p>
            <a:pPr lvl="1"/>
            <a:endParaRPr lang="en-US" sz="3600" dirty="0" smtClean="0"/>
          </a:p>
          <a:p>
            <a:pPr lvl="1"/>
            <a:endParaRPr lang="en-US" sz="3600" dirty="0"/>
          </a:p>
          <a:p>
            <a:pPr lvl="1"/>
            <a:r>
              <a:rPr lang="en-US" sz="3600" dirty="0" smtClean="0"/>
              <a:t>154 of those babies are in Buncombe County.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696" y="3738949"/>
            <a:ext cx="4282304" cy="31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2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73304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How Do We Turn The Tide?</a:t>
            </a:r>
            <a:endParaRPr lang="en-US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011" y="5681370"/>
            <a:ext cx="1072989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9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13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Treat the Mothers and the Babies Together</a:t>
            </a:r>
            <a:endParaRPr lang="en-US" sz="5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38" t="58738" r="7276"/>
          <a:stretch/>
        </p:blipFill>
        <p:spPr>
          <a:xfrm>
            <a:off x="11121956" y="5678943"/>
            <a:ext cx="1070044" cy="1179057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629499" y="1251713"/>
            <a:ext cx="1112844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Help as soon as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Link to residential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Provide supports in prenatal care and post natal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Critical to support the bond between a mother and her child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Always keep the baby safe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Recovery is for life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6411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terrapingroup.co.uk/images/dw-lightbox/thumb/developer-subsections/residential-care-homes/Dev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129" y="2253739"/>
            <a:ext cx="6695872" cy="460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28472" y="927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Franklin Gothic Demi Cond" panose="020B0706030402020204" pitchFamily="34" charset="0"/>
              </a:rPr>
              <a:t>A Continuum of Substance Use </a:t>
            </a:r>
            <a:r>
              <a:rPr lang="en-US" sz="5400" dirty="0" smtClean="0">
                <a:latin typeface="Franklin Gothic Demi Cond" panose="020B0706030402020204" pitchFamily="34" charset="0"/>
              </a:rPr>
              <a:t>Care</a:t>
            </a:r>
            <a:endParaRPr lang="en-US" sz="5400" dirty="0">
              <a:latin typeface="Franklin Gothic Demi Cond" panose="020B07060304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022" y="1583684"/>
            <a:ext cx="93774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Residential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Close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Life Skills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Work Supports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Child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Sibling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Transitional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Peer Support</a:t>
            </a:r>
            <a:endParaRPr lang="en-US" sz="4000" dirty="0"/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38" t="58738" r="7276"/>
          <a:stretch/>
        </p:blipFill>
        <p:spPr>
          <a:xfrm>
            <a:off x="11121956" y="5678943"/>
            <a:ext cx="1070044" cy="1179057"/>
          </a:xfrm>
          <a:noFill/>
        </p:spPr>
      </p:pic>
    </p:spTree>
    <p:extLst>
      <p:ext uri="{BB962C8B-B14F-4D97-AF65-F5344CB8AC3E}">
        <p14:creationId xmlns:p14="http://schemas.microsoft.com/office/powerpoint/2010/main" val="356577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Franklin Gothic Demi Cond" panose="020B0706030402020204" pitchFamily="34" charset="0"/>
              </a:rPr>
              <a:t>A Continuum of Substance Use Care</a:t>
            </a:r>
            <a:endParaRPr lang="en-US" sz="5400" dirty="0">
              <a:latin typeface="Franklin Gothic Demi Cond" panose="020B07060304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Enhancing Health</a:t>
            </a:r>
          </a:p>
          <a:p>
            <a:r>
              <a:rPr lang="en-US" sz="5400" dirty="0" smtClean="0"/>
              <a:t>Primary Prevention</a:t>
            </a:r>
          </a:p>
          <a:p>
            <a:r>
              <a:rPr lang="en-US" sz="5400" dirty="0" smtClean="0"/>
              <a:t>Early Intervention</a:t>
            </a:r>
          </a:p>
          <a:p>
            <a:r>
              <a:rPr lang="en-US" sz="5400" dirty="0" smtClean="0"/>
              <a:t>Treatment</a:t>
            </a:r>
          </a:p>
          <a:p>
            <a:r>
              <a:rPr lang="en-US" sz="5400" dirty="0" smtClean="0"/>
              <a:t>Recovery Support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97" y="3704047"/>
            <a:ext cx="4526604" cy="315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31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 smtClean="0">
                <a:latin typeface="Franklin Gothic Demi Cond" panose="020B0706030402020204" pitchFamily="34" charset="0"/>
              </a:rPr>
              <a:t>Advocacy</a:t>
            </a:r>
            <a:endParaRPr lang="en-US" sz="8800" dirty="0">
              <a:latin typeface="Franklin Gothic Demi Cond" panose="020B07060304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4217"/>
            <a:ext cx="10515600" cy="479367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Foster Care Board payments for mother and child</a:t>
            </a:r>
          </a:p>
          <a:p>
            <a:r>
              <a:rPr lang="en-US" sz="3600" dirty="0" smtClean="0"/>
              <a:t>Medicaid eligibility for mothers for long-term treatment</a:t>
            </a:r>
          </a:p>
          <a:p>
            <a:r>
              <a:rPr lang="en-US" sz="3600" dirty="0" smtClean="0"/>
              <a:t>Support for peer support funding</a:t>
            </a:r>
          </a:p>
          <a:p>
            <a:r>
              <a:rPr lang="en-US" sz="3600" dirty="0" smtClean="0"/>
              <a:t>Legislative action (e.g. STOP)</a:t>
            </a:r>
          </a:p>
          <a:p>
            <a:r>
              <a:rPr lang="en-US" sz="3600" dirty="0" smtClean="0"/>
              <a:t>More In-Patient &amp; Residential Treatment Facilities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408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Partners</a:t>
            </a:r>
            <a:endParaRPr lang="en-US" sz="9600" dirty="0"/>
          </a:p>
        </p:txBody>
      </p:sp>
      <p:sp>
        <p:nvSpPr>
          <p:cNvPr id="8" name="TextBox 7"/>
          <p:cNvSpPr txBox="1"/>
          <p:nvPr/>
        </p:nvSpPr>
        <p:spPr>
          <a:xfrm>
            <a:off x="233463" y="1514244"/>
            <a:ext cx="604736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All Souls Counseling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Asheville City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Blue Ridge Community Health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Buncombe County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Buncombe County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Community Care of WNC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Dale Fell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Family Preservation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MAHEC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Minnie Jones Health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Mission Health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73173" y="1514244"/>
            <a:ext cx="51264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October Road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Pharmacists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Pisgah Legal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Project Lazarus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Public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Sunrise Recovery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UNC-A Pharmacy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Vaya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Western Carolina Medical </a:t>
            </a:r>
            <a:r>
              <a:rPr lang="en-US" sz="2800" dirty="0" smtClean="0"/>
              <a:t>Society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WNCAP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910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2130" y="6139460"/>
            <a:ext cx="2078916" cy="615749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37260" y="54952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Calibri" pitchFamily="34" charset="0"/>
              </a:rPr>
              <a:t>Medication or Drug Overdose Deaths by Intent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alibri" pitchFamily="34" charset="0"/>
              </a:rPr>
              <a:t>North Carolina Residents, 1999-2015*</a:t>
            </a:r>
            <a:endParaRPr lang="en-US" altLang="en-US" sz="2400" b="1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412" y="841105"/>
            <a:ext cx="9260570" cy="5175789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99881" y="5972050"/>
            <a:ext cx="5257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latin typeface="Calibri" pitchFamily="34" charset="0"/>
              </a:rPr>
              <a:t>Source: N.C. State Center for Health Statistics, Vital Statistics-Deaths, 1999-2015 (*2015 PROVISIONAL)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latin typeface="Calibri" pitchFamily="34" charset="0"/>
              </a:rPr>
              <a:t>Analysis by Injury Epidemiology and Surveillance Unit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latin typeface="Calibri" pitchFamily="34" charset="0"/>
              </a:rPr>
              <a:t>Medication or drug overdose: X40-X44, X60-X64, Y10-Y14, X85</a:t>
            </a:r>
          </a:p>
        </p:txBody>
      </p:sp>
    </p:spTree>
    <p:extLst>
      <p:ext uri="{BB962C8B-B14F-4D97-AF65-F5344CB8AC3E}">
        <p14:creationId xmlns:p14="http://schemas.microsoft.com/office/powerpoint/2010/main" val="110416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43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Medication/Drug Overdose Deaths in NC</a:t>
            </a:r>
            <a:endParaRPr lang="en-US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306" y="1118033"/>
            <a:ext cx="8309568" cy="4858933"/>
          </a:xfrm>
          <a:prstGeom prst="rect">
            <a:avLst/>
          </a:prstGeom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63418" y="6150114"/>
            <a:ext cx="495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Calibri" pitchFamily="34" charset="0"/>
              </a:rPr>
              <a:t>Source: N.C. State Center for Health Statistics, Vital Statistics-Deaths, 1999-2015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Calibri" pitchFamily="34" charset="0"/>
              </a:rPr>
              <a:t>*2015 Provisional Data (August 2016)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Calibri" pitchFamily="34" charset="0"/>
              </a:rPr>
              <a:t>Analysis by Injury Epidemiology and Surveillance Unit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dirty="0">
              <a:latin typeface="Calibri" pitchFamily="34" charset="0"/>
            </a:endParaRPr>
          </a:p>
        </p:txBody>
      </p:sp>
      <p:pic>
        <p:nvPicPr>
          <p:cNvPr id="6" name="Picture 2" descr="logo 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29"/>
          <a:stretch/>
        </p:blipFill>
        <p:spPr bwMode="auto">
          <a:xfrm>
            <a:off x="9774001" y="5976966"/>
            <a:ext cx="2078970" cy="61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77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94" y="228938"/>
            <a:ext cx="1121437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Opioid Prescribing Rates by County</a:t>
            </a:r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5934625" y="6326741"/>
            <a:ext cx="62573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u="sng" dirty="0">
                <a:latin typeface="Calibri"/>
                <a:ea typeface="Calibri"/>
                <a:hlinkClick r:id="rId3"/>
              </a:rPr>
              <a:t>http://www.ncdhhs.gov/divisions/mhddsas/ncdcu/Prescription-Rates-by-County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986"/>
          <a:stretch/>
        </p:blipFill>
        <p:spPr>
          <a:xfrm>
            <a:off x="1025235" y="1272243"/>
            <a:ext cx="10486313" cy="50544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782" y="6428509"/>
            <a:ext cx="181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5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9094" y="228938"/>
            <a:ext cx="1121437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Opioid Prescribing Rates by County</a:t>
            </a:r>
            <a:endParaRPr lang="en-US" sz="6000" dirty="0"/>
          </a:p>
        </p:txBody>
      </p:sp>
      <p:sp>
        <p:nvSpPr>
          <p:cNvPr id="9" name="Rectangle 8"/>
          <p:cNvSpPr/>
          <p:nvPr/>
        </p:nvSpPr>
        <p:spPr>
          <a:xfrm>
            <a:off x="5934625" y="6326741"/>
            <a:ext cx="62573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u="sng" dirty="0">
                <a:solidFill>
                  <a:srgbClr val="0563C1"/>
                </a:solidFill>
                <a:latin typeface="Calibri"/>
                <a:ea typeface="Calibri"/>
                <a:hlinkClick r:id="rId3"/>
              </a:rPr>
              <a:t>http://www.ncdhhs.gov/divisions/mhddsas/ncdcu/Prescription-Rates-by-County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47782" y="6428509"/>
            <a:ext cx="181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2016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00" y="1372486"/>
            <a:ext cx="10239358" cy="468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90690" y="451435"/>
            <a:ext cx="439650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 smtClean="0"/>
              <a:t>53%</a:t>
            </a:r>
            <a:r>
              <a:rPr lang="en-US" sz="5400" dirty="0" smtClean="0"/>
              <a:t> of the 30 Highest Counties</a:t>
            </a:r>
          </a:p>
          <a:p>
            <a:endParaRPr lang="en-US" sz="5400" dirty="0" smtClean="0"/>
          </a:p>
          <a:p>
            <a:r>
              <a:rPr lang="en-US" sz="5400" u="sng" dirty="0" smtClean="0"/>
              <a:t>60%</a:t>
            </a:r>
            <a:r>
              <a:rPr lang="en-US" sz="5400" dirty="0" smtClean="0"/>
              <a:t> of the 10 Highest Counties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 rot="20202154">
            <a:off x="137652" y="2082651"/>
            <a:ext cx="121919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/>
              <a:t>154,152,903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88" y="196090"/>
            <a:ext cx="5750351" cy="646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7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latin typeface="Franklin Gothic Demi Cond" panose="020B0706030402020204" pitchFamily="34" charset="0"/>
              </a:rPr>
              <a:t>Drug Offenses and Jail Population</a:t>
            </a:r>
            <a:endParaRPr lang="en-US" sz="6600" dirty="0">
              <a:latin typeface="Franklin Gothic Demi Cond" panose="020B07060304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67588" y="6391175"/>
            <a:ext cx="4081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Source: Buncombe County Detention Center</a:t>
            </a:r>
            <a:endParaRPr lang="en-US" sz="1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938" y="1411425"/>
            <a:ext cx="9442124" cy="497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80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Franklin Gothic Demi Cond" panose="020B0706030402020204" pitchFamily="34" charset="0"/>
              </a:rPr>
              <a:t>Inmates on Detox Protocol</a:t>
            </a:r>
            <a:endParaRPr lang="en-US" sz="5400" dirty="0">
              <a:latin typeface="Franklin Gothic Demi Cond" panose="020B07060304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67588" y="6391175"/>
            <a:ext cx="4081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Source: Buncombe County Detention Center</a:t>
            </a:r>
            <a:endParaRPr lang="en-US" sz="1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163" y="1302413"/>
            <a:ext cx="8585007" cy="482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1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12325</TotalTime>
  <Words>1341</Words>
  <Application>Microsoft Office PowerPoint</Application>
  <PresentationFormat>Widescreen</PresentationFormat>
  <Paragraphs>244</Paragraphs>
  <Slides>29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Franklin Gothic Demi Cond</vt:lpstr>
      <vt:lpstr>Office Theme</vt:lpstr>
      <vt:lpstr>Opioid Addiction</vt:lpstr>
      <vt:lpstr>PowerPoint Presentation</vt:lpstr>
      <vt:lpstr>PowerPoint Presentation</vt:lpstr>
      <vt:lpstr>Medication/Drug Overdose Deaths in NC</vt:lpstr>
      <vt:lpstr>Opioid Prescribing Rates by County</vt:lpstr>
      <vt:lpstr>Opioid Prescribing Rates by County</vt:lpstr>
      <vt:lpstr>PowerPoint Presentation</vt:lpstr>
      <vt:lpstr>Drug Offenses and Jail Population</vt:lpstr>
      <vt:lpstr>Inmates on Detox Protocol</vt:lpstr>
      <vt:lpstr>EMS Narcan Usage</vt:lpstr>
      <vt:lpstr>Narcan Administration by Age</vt:lpstr>
      <vt:lpstr>Narcan Administration by Gender</vt:lpstr>
      <vt:lpstr>Narcan Administration by Race</vt:lpstr>
      <vt:lpstr>Medicaid Analysis – Females 14 – 44 (CCWNC Network)</vt:lpstr>
      <vt:lpstr>Chronic Pain Medicaid Patients by County (Females 14 – 44)</vt:lpstr>
      <vt:lpstr>PowerPoint Presentation</vt:lpstr>
      <vt:lpstr>Education</vt:lpstr>
      <vt:lpstr>Education</vt:lpstr>
      <vt:lpstr>PowerPoint Presentation</vt:lpstr>
      <vt:lpstr>PowerPoint Presentation</vt:lpstr>
      <vt:lpstr>PowerPoint Presentation</vt:lpstr>
      <vt:lpstr>Hospitalization Associated with Drug Withdrawal in Newborns</vt:lpstr>
      <vt:lpstr>Local Impact</vt:lpstr>
      <vt:lpstr>How Do We Turn The Tide?</vt:lpstr>
      <vt:lpstr>Treat the Mothers and the Babies Together</vt:lpstr>
      <vt:lpstr>A Continuum of Substance Use Care</vt:lpstr>
      <vt:lpstr>A Continuum of Substance Use Care</vt:lpstr>
      <vt:lpstr>Advocacy</vt:lpstr>
      <vt:lpstr>PowerPoint Presentation</vt:lpstr>
    </vt:vector>
  </TitlesOfParts>
  <Company>Buncombe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Holland</dc:creator>
  <cp:lastModifiedBy>Jim Holland</cp:lastModifiedBy>
  <cp:revision>111</cp:revision>
  <cp:lastPrinted>2017-03-10T13:26:56Z</cp:lastPrinted>
  <dcterms:created xsi:type="dcterms:W3CDTF">2017-01-06T14:18:38Z</dcterms:created>
  <dcterms:modified xsi:type="dcterms:W3CDTF">2017-03-14T19:44:31Z</dcterms:modified>
</cp:coreProperties>
</file>